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1" r:id="rId2"/>
    <p:sldId id="386" r:id="rId3"/>
    <p:sldId id="482" r:id="rId4"/>
    <p:sldId id="458" r:id="rId5"/>
    <p:sldId id="465" r:id="rId6"/>
    <p:sldId id="463" r:id="rId7"/>
    <p:sldId id="464" r:id="rId8"/>
    <p:sldId id="466" r:id="rId9"/>
    <p:sldId id="467" r:id="rId10"/>
    <p:sldId id="470" r:id="rId11"/>
    <p:sldId id="471" r:id="rId12"/>
    <p:sldId id="472" r:id="rId13"/>
    <p:sldId id="468" r:id="rId14"/>
    <p:sldId id="473" r:id="rId15"/>
    <p:sldId id="459" r:id="rId16"/>
    <p:sldId id="474" r:id="rId17"/>
    <p:sldId id="460" r:id="rId18"/>
    <p:sldId id="481" r:id="rId19"/>
    <p:sldId id="461" r:id="rId20"/>
    <p:sldId id="478" r:id="rId21"/>
    <p:sldId id="477" r:id="rId22"/>
    <p:sldId id="479" r:id="rId23"/>
    <p:sldId id="480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69ACA-981C-4EF4-BA83-75C80655A962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C42EC-B1DB-4FB7-9BDD-ED3CA9CE93F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94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2011B-3992-457A-AB65-7D3E7A5F2545}" type="datetimeFigureOut">
              <a:rPr lang="fr-FR" smtClean="0"/>
              <a:pPr/>
              <a:t>15/04/2013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2060848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 smtClean="0"/>
              <a:t>Electricité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1872208"/>
          </a:xfrm>
        </p:spPr>
        <p:txBody>
          <a:bodyPr>
            <a:normAutofit/>
          </a:bodyPr>
          <a:lstStyle/>
          <a:p>
            <a:r>
              <a:rPr lang="fr-FR" sz="3600" dirty="0"/>
              <a:t>4</a:t>
            </a:r>
            <a:r>
              <a:rPr lang="fr-FR" sz="3600" dirty="0" smtClean="0"/>
              <a:t>1) Protection des personnes</a:t>
            </a:r>
            <a:br>
              <a:rPr lang="fr-FR" sz="3600" dirty="0" smtClean="0"/>
            </a:br>
            <a:r>
              <a:rPr lang="fr-FR" sz="3600" dirty="0" smtClean="0"/>
              <a:t>411)Danger du courant EDF pour l’utilisateur. Effets physiologiques</a:t>
            </a:r>
            <a:endParaRPr lang="fr-FR" sz="3600" dirty="0"/>
          </a:p>
        </p:txBody>
      </p:sp>
      <p:sp>
        <p:nvSpPr>
          <p:cNvPr id="2" name="ZoneTexte 1"/>
          <p:cNvSpPr txBox="1"/>
          <p:nvPr/>
        </p:nvSpPr>
        <p:spPr>
          <a:xfrm>
            <a:off x="30138" y="1825590"/>
            <a:ext cx="282476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directs</a:t>
            </a:r>
            <a:endParaRPr lang="fr-FR" sz="2800" dirty="0"/>
          </a:p>
        </p:txBody>
      </p:sp>
      <p:pic>
        <p:nvPicPr>
          <p:cNvPr id="5304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41" t="17673" r="47242" b="63400"/>
          <a:stretch/>
        </p:blipFill>
        <p:spPr bwMode="auto">
          <a:xfrm>
            <a:off x="5220072" y="2348810"/>
            <a:ext cx="3067374" cy="446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95" t="20269" r="55194" b="56935"/>
          <a:stretch/>
        </p:blipFill>
        <p:spPr bwMode="auto">
          <a:xfrm>
            <a:off x="1474145" y="2458124"/>
            <a:ext cx="3312367" cy="42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69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1872208"/>
          </a:xfrm>
        </p:spPr>
        <p:txBody>
          <a:bodyPr>
            <a:normAutofit/>
          </a:bodyPr>
          <a:lstStyle/>
          <a:p>
            <a:r>
              <a:rPr lang="fr-FR" sz="3600" dirty="0"/>
              <a:t>4</a:t>
            </a:r>
            <a:r>
              <a:rPr lang="fr-FR" sz="3600" dirty="0" smtClean="0"/>
              <a:t>1) Protection des personnes</a:t>
            </a:r>
            <a:br>
              <a:rPr lang="fr-FR" sz="3600" dirty="0" smtClean="0"/>
            </a:br>
            <a:r>
              <a:rPr lang="fr-FR" sz="3600" dirty="0" smtClean="0"/>
              <a:t>411)Danger du courant EDF pour l’utilisateur. Effets physiologiques</a:t>
            </a:r>
            <a:endParaRPr lang="fr-FR" sz="3600" dirty="0"/>
          </a:p>
        </p:txBody>
      </p:sp>
      <p:sp>
        <p:nvSpPr>
          <p:cNvPr id="2" name="ZoneTexte 1"/>
          <p:cNvSpPr txBox="1"/>
          <p:nvPr/>
        </p:nvSpPr>
        <p:spPr>
          <a:xfrm>
            <a:off x="30138" y="1825590"/>
            <a:ext cx="282476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directs</a:t>
            </a:r>
            <a:endParaRPr lang="fr-FR" sz="28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94" t="42370" r="44194" b="36735"/>
          <a:stretch/>
        </p:blipFill>
        <p:spPr bwMode="auto">
          <a:xfrm>
            <a:off x="4128864" y="2390914"/>
            <a:ext cx="4786279" cy="379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18" t="23254" r="38532" b="57695"/>
          <a:stretch/>
        </p:blipFill>
        <p:spPr bwMode="auto">
          <a:xfrm>
            <a:off x="467544" y="2636912"/>
            <a:ext cx="3402781" cy="398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9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184108"/>
            <a:ext cx="8435280" cy="1872208"/>
          </a:xfrm>
        </p:spPr>
        <p:txBody>
          <a:bodyPr>
            <a:normAutofit/>
          </a:bodyPr>
          <a:lstStyle/>
          <a:p>
            <a:r>
              <a:rPr lang="fr-FR" sz="3600" dirty="0"/>
              <a:t>4</a:t>
            </a:r>
            <a:r>
              <a:rPr lang="fr-FR" sz="3600" dirty="0" smtClean="0"/>
              <a:t>1) Protection des personnes</a:t>
            </a:r>
            <a:br>
              <a:rPr lang="fr-FR" sz="3600" dirty="0" smtClean="0"/>
            </a:br>
            <a:r>
              <a:rPr lang="fr-FR" sz="3600" dirty="0" smtClean="0"/>
              <a:t>411)Danger du courant EDF pour l’utilisateur. Effets physiologiques</a:t>
            </a:r>
            <a:endParaRPr lang="fr-FR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35860" y="1916832"/>
            <a:ext cx="282476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indirects</a:t>
            </a:r>
            <a:endParaRPr lang="fr-FR" sz="2800" dirty="0"/>
          </a:p>
        </p:txBody>
      </p:sp>
      <p:grpSp>
        <p:nvGrpSpPr>
          <p:cNvPr id="4" name="Groupe 3"/>
          <p:cNvGrpSpPr/>
          <p:nvPr/>
        </p:nvGrpSpPr>
        <p:grpSpPr>
          <a:xfrm>
            <a:off x="3646417" y="1700808"/>
            <a:ext cx="4248472" cy="4755832"/>
            <a:chOff x="179512" y="2849632"/>
            <a:chExt cx="2812187" cy="3445717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2365" r="40049" b="15948"/>
            <a:stretch/>
          </p:blipFill>
          <p:spPr bwMode="auto">
            <a:xfrm>
              <a:off x="179512" y="2849632"/>
              <a:ext cx="2812187" cy="3445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Éclair 2"/>
            <p:cNvSpPr/>
            <p:nvPr/>
          </p:nvSpPr>
          <p:spPr>
            <a:xfrm>
              <a:off x="2035818" y="4782570"/>
              <a:ext cx="252028" cy="360040"/>
            </a:xfrm>
            <a:prstGeom prst="lightningBol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7279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184108"/>
            <a:ext cx="8435280" cy="1872208"/>
          </a:xfrm>
        </p:spPr>
        <p:txBody>
          <a:bodyPr>
            <a:normAutofit/>
          </a:bodyPr>
          <a:lstStyle/>
          <a:p>
            <a:r>
              <a:rPr lang="fr-FR" sz="3600" dirty="0"/>
              <a:t>4</a:t>
            </a:r>
            <a:r>
              <a:rPr lang="fr-FR" sz="3600" dirty="0" smtClean="0"/>
              <a:t>1) Protection des personnes</a:t>
            </a:r>
            <a:br>
              <a:rPr lang="fr-FR" sz="3600" dirty="0" smtClean="0"/>
            </a:br>
            <a:r>
              <a:rPr lang="fr-FR" sz="3600" dirty="0" smtClean="0"/>
              <a:t>411)Danger du courant EDF pour l’utilisateur. Effets physiologiques</a:t>
            </a:r>
            <a:endParaRPr lang="fr-FR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35860" y="1916832"/>
            <a:ext cx="282476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indirects</a:t>
            </a:r>
            <a:endParaRPr lang="fr-FR" sz="2800" dirty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31" t="7388" r="52674" b="70907"/>
          <a:stretch/>
        </p:blipFill>
        <p:spPr bwMode="auto">
          <a:xfrm>
            <a:off x="3203848" y="1823609"/>
            <a:ext cx="3985417" cy="467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3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184108"/>
            <a:ext cx="8435280" cy="1872208"/>
          </a:xfrm>
        </p:spPr>
        <p:txBody>
          <a:bodyPr>
            <a:normAutofit/>
          </a:bodyPr>
          <a:lstStyle/>
          <a:p>
            <a:r>
              <a:rPr lang="fr-FR" sz="3600" dirty="0"/>
              <a:t>4</a:t>
            </a:r>
            <a:r>
              <a:rPr lang="fr-FR" sz="3600" dirty="0" smtClean="0"/>
              <a:t>1) Protection des personnes</a:t>
            </a:r>
            <a:br>
              <a:rPr lang="fr-FR" sz="3600" dirty="0" smtClean="0"/>
            </a:br>
            <a:r>
              <a:rPr lang="fr-FR" sz="3600" dirty="0" smtClean="0"/>
              <a:t>411)Danger du courant EDF pour l’utilisateur. Effets physiologiques</a:t>
            </a:r>
            <a:endParaRPr lang="fr-FR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35860" y="1916832"/>
            <a:ext cx="282476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indirects</a:t>
            </a:r>
            <a:endParaRPr lang="fr-FR" sz="2800" dirty="0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497" t="7388" r="41693" b="72035"/>
          <a:stretch/>
        </p:blipFill>
        <p:spPr bwMode="auto">
          <a:xfrm>
            <a:off x="3491880" y="1779643"/>
            <a:ext cx="4076689" cy="480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82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89512"/>
            <a:ext cx="8435280" cy="1872208"/>
          </a:xfrm>
        </p:spPr>
        <p:txBody>
          <a:bodyPr>
            <a:normAutofit fontScale="90000"/>
          </a:bodyPr>
          <a:lstStyle/>
          <a:p>
            <a:r>
              <a:rPr lang="fr-FR" dirty="0"/>
              <a:t>4</a:t>
            </a:r>
            <a:r>
              <a:rPr lang="fr-FR" dirty="0" smtClean="0"/>
              <a:t>1) Protection des personnes</a:t>
            </a:r>
            <a:br>
              <a:rPr lang="fr-FR" dirty="0" smtClean="0"/>
            </a:br>
            <a:r>
              <a:rPr lang="fr-FR" dirty="0" smtClean="0"/>
              <a:t>412) Protection des personnes : prise de terre, disjoncteur différentiel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69174" y="2072300"/>
            <a:ext cx="282476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directs</a:t>
            </a:r>
            <a:endParaRPr lang="fr-FR" sz="2800" dirty="0"/>
          </a:p>
        </p:txBody>
      </p:sp>
      <p:grpSp>
        <p:nvGrpSpPr>
          <p:cNvPr id="26" name="Groupe 25"/>
          <p:cNvGrpSpPr/>
          <p:nvPr/>
        </p:nvGrpSpPr>
        <p:grpSpPr>
          <a:xfrm>
            <a:off x="562552" y="3068960"/>
            <a:ext cx="3024336" cy="2952328"/>
            <a:chOff x="755576" y="3284984"/>
            <a:chExt cx="2238360" cy="2257425"/>
          </a:xfrm>
        </p:grpSpPr>
        <p:pic>
          <p:nvPicPr>
            <p:cNvPr id="532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3284984"/>
              <a:ext cx="2095500" cy="225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411760" y="4221088"/>
              <a:ext cx="58217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ZoneTexte 26"/>
          <p:cNvSpPr txBox="1"/>
          <p:nvPr/>
        </p:nvSpPr>
        <p:spPr>
          <a:xfrm>
            <a:off x="775832" y="6141189"/>
            <a:ext cx="2404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Eloignement</a:t>
            </a:r>
            <a:endParaRPr lang="fr-FR" sz="28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3793166" y="2339017"/>
            <a:ext cx="2736304" cy="2436614"/>
            <a:chOff x="3995936" y="2512050"/>
            <a:chExt cx="2736304" cy="2436614"/>
          </a:xfrm>
        </p:grpSpPr>
        <p:pic>
          <p:nvPicPr>
            <p:cNvPr id="5324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2512050"/>
              <a:ext cx="2736304" cy="2436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5652120" y="2595520"/>
              <a:ext cx="864096" cy="545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2" name="ZoneTexte 31"/>
          <p:cNvSpPr txBox="1"/>
          <p:nvPr/>
        </p:nvSpPr>
        <p:spPr>
          <a:xfrm>
            <a:off x="4161713" y="4956050"/>
            <a:ext cx="1922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Protection</a:t>
            </a:r>
            <a:endParaRPr lang="fr-FR" sz="2800" dirty="0"/>
          </a:p>
        </p:txBody>
      </p:sp>
      <p:pic>
        <p:nvPicPr>
          <p:cNvPr id="532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566" y="4149080"/>
            <a:ext cx="2542215" cy="16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7181704" y="4775631"/>
            <a:ext cx="534377" cy="813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754853" y="5759678"/>
            <a:ext cx="1922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Isolation</a:t>
            </a:r>
            <a:endParaRPr lang="fr-FR" sz="2800" dirty="0"/>
          </a:p>
        </p:txBody>
      </p:sp>
      <p:grpSp>
        <p:nvGrpSpPr>
          <p:cNvPr id="34" name="Groupe 33"/>
          <p:cNvGrpSpPr/>
          <p:nvPr/>
        </p:nvGrpSpPr>
        <p:grpSpPr>
          <a:xfrm>
            <a:off x="3793166" y="5630407"/>
            <a:ext cx="2353774" cy="1038953"/>
            <a:chOff x="3793166" y="5394424"/>
            <a:chExt cx="2353774" cy="1038953"/>
          </a:xfrm>
        </p:grpSpPr>
        <p:sp>
          <p:nvSpPr>
            <p:cNvPr id="33" name="Ellipse 32"/>
            <p:cNvSpPr/>
            <p:nvPr/>
          </p:nvSpPr>
          <p:spPr>
            <a:xfrm>
              <a:off x="3793166" y="5394424"/>
              <a:ext cx="2291003" cy="100263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855937" y="5479270"/>
              <a:ext cx="22910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rgbClr val="00B0F0"/>
                  </a:solidFill>
                </a:rPr>
                <a:t>Des parties actives</a:t>
              </a:r>
              <a:endParaRPr lang="fr-FR" sz="28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46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184762"/>
            <a:ext cx="8435280" cy="1872208"/>
          </a:xfrm>
        </p:spPr>
        <p:txBody>
          <a:bodyPr>
            <a:normAutofit/>
          </a:bodyPr>
          <a:lstStyle/>
          <a:p>
            <a:r>
              <a:rPr lang="fr-FR" sz="3600" dirty="0"/>
              <a:t>4</a:t>
            </a:r>
            <a:r>
              <a:rPr lang="fr-FR" sz="3600" dirty="0" smtClean="0"/>
              <a:t>1) Protection des personnes</a:t>
            </a:r>
            <a:br>
              <a:rPr lang="fr-FR" sz="3600" dirty="0" smtClean="0"/>
            </a:br>
            <a:r>
              <a:rPr lang="fr-FR" sz="3600" dirty="0" smtClean="0"/>
              <a:t>412) Protection des personnes : prise de terre, disjoncteur différentiel</a:t>
            </a:r>
            <a:endParaRPr lang="fr-FR" sz="3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69174" y="2072300"/>
            <a:ext cx="282476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indirects</a:t>
            </a:r>
            <a:endParaRPr lang="fr-FR" sz="2800" dirty="0"/>
          </a:p>
        </p:txBody>
      </p:sp>
      <p:sp>
        <p:nvSpPr>
          <p:cNvPr id="30" name="Rectangle 29"/>
          <p:cNvSpPr/>
          <p:nvPr/>
        </p:nvSpPr>
        <p:spPr>
          <a:xfrm>
            <a:off x="7181704" y="4775631"/>
            <a:ext cx="534377" cy="813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6" descr="F:\monophasée.jpeg"/>
          <p:cNvPicPr>
            <a:picLocks noChangeAspect="1" noChangeArrowheads="1"/>
          </p:cNvPicPr>
          <p:nvPr/>
        </p:nvPicPr>
        <p:blipFill>
          <a:blip r:embed="rId2" cstate="print"/>
          <a:srcRect t="15144" b="14184"/>
          <a:stretch>
            <a:fillRect/>
          </a:stretch>
        </p:blipFill>
        <p:spPr bwMode="auto">
          <a:xfrm rot="20625732">
            <a:off x="526556" y="3429734"/>
            <a:ext cx="2325196" cy="1643260"/>
          </a:xfrm>
          <a:prstGeom prst="rect">
            <a:avLst/>
          </a:prstGeom>
          <a:noFill/>
        </p:spPr>
      </p:pic>
      <p:sp>
        <p:nvSpPr>
          <p:cNvPr id="2" name="ZoneTexte 1"/>
          <p:cNvSpPr txBox="1"/>
          <p:nvPr/>
        </p:nvSpPr>
        <p:spPr>
          <a:xfrm>
            <a:off x="514844" y="553497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Prise de terre</a:t>
            </a:r>
            <a:endParaRPr lang="fr-FR" sz="2800" dirty="0"/>
          </a:p>
        </p:txBody>
      </p:sp>
      <p:pic>
        <p:nvPicPr>
          <p:cNvPr id="533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t="59391" r="55168" b="19428"/>
          <a:stretch/>
        </p:blipFill>
        <p:spPr bwMode="auto">
          <a:xfrm>
            <a:off x="4403168" y="4542904"/>
            <a:ext cx="4315530" cy="216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9" t="23770" r="25960" b="54775"/>
          <a:stretch/>
        </p:blipFill>
        <p:spPr bwMode="auto">
          <a:xfrm>
            <a:off x="4221125" y="1669312"/>
            <a:ext cx="4243859" cy="216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4583929" y="3934620"/>
            <a:ext cx="3618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Disjoncteur différentiel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1028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89512"/>
            <a:ext cx="8435280" cy="1872208"/>
          </a:xfrm>
        </p:spPr>
        <p:txBody>
          <a:bodyPr>
            <a:normAutofit/>
          </a:bodyPr>
          <a:lstStyle/>
          <a:p>
            <a:r>
              <a:rPr lang="fr-FR" dirty="0"/>
              <a:t>4</a:t>
            </a:r>
            <a:r>
              <a:rPr lang="fr-FR" dirty="0" smtClean="0"/>
              <a:t>1) Protection des personnes</a:t>
            </a:r>
            <a:br>
              <a:rPr lang="fr-FR" dirty="0" smtClean="0"/>
            </a:br>
            <a:r>
              <a:rPr lang="fr-FR" dirty="0" smtClean="0"/>
              <a:t>413) Habilitation électrique</a:t>
            </a:r>
            <a:endParaRPr lang="fr-FR" dirty="0"/>
          </a:p>
        </p:txBody>
      </p:sp>
      <p:pic>
        <p:nvPicPr>
          <p:cNvPr id="527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8" t="30474" r="34909" b="48193"/>
          <a:stretch/>
        </p:blipFill>
        <p:spPr bwMode="auto">
          <a:xfrm>
            <a:off x="1034542" y="1676400"/>
            <a:ext cx="656070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1" t="65959" r="33971" b="14411"/>
          <a:stretch/>
        </p:blipFill>
        <p:spPr bwMode="auto">
          <a:xfrm>
            <a:off x="1597571" y="4365104"/>
            <a:ext cx="5779662" cy="22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0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89512"/>
            <a:ext cx="8435280" cy="1872208"/>
          </a:xfrm>
        </p:spPr>
        <p:txBody>
          <a:bodyPr>
            <a:normAutofit/>
          </a:bodyPr>
          <a:lstStyle/>
          <a:p>
            <a:r>
              <a:rPr lang="fr-FR" dirty="0"/>
              <a:t>4</a:t>
            </a:r>
            <a:r>
              <a:rPr lang="fr-FR" dirty="0" smtClean="0"/>
              <a:t>1) Protection des personnes</a:t>
            </a:r>
            <a:br>
              <a:rPr lang="fr-FR" dirty="0" smtClean="0"/>
            </a:br>
            <a:r>
              <a:rPr lang="fr-FR" dirty="0" smtClean="0"/>
              <a:t>413) Habilitation électrique</a:t>
            </a:r>
            <a:endParaRPr lang="fr-FR" dirty="0"/>
          </a:p>
        </p:txBody>
      </p:sp>
      <p:pic>
        <p:nvPicPr>
          <p:cNvPr id="528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7" t="33142" r="33077" b="40498"/>
          <a:stretch/>
        </p:blipFill>
        <p:spPr bwMode="auto">
          <a:xfrm>
            <a:off x="179512" y="2339426"/>
            <a:ext cx="2774360" cy="124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838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9" t="32935" r="33469" b="39808"/>
          <a:stretch/>
        </p:blipFill>
        <p:spPr bwMode="auto">
          <a:xfrm>
            <a:off x="6516216" y="2432261"/>
            <a:ext cx="2281425" cy="105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838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2" t="33517" r="34052" b="42689"/>
          <a:stretch/>
        </p:blipFill>
        <p:spPr bwMode="auto">
          <a:xfrm>
            <a:off x="539552" y="5157192"/>
            <a:ext cx="2992107" cy="127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8390" name="Picture 6" descr="http://www.inrs.fr/accueil/dms/inrs/img/contenu/balisage-armoire-electriq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12" y="1772816"/>
            <a:ext cx="3041295" cy="322377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2" name="Picture 8" descr="http://www.asign.lu/pub/Master_Lock/491B_app_w_Xenoy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581128"/>
            <a:ext cx="1421904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2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-89512"/>
            <a:ext cx="9036496" cy="187220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4</a:t>
            </a:r>
            <a:r>
              <a:rPr lang="fr-FR" dirty="0"/>
              <a:t>2</a:t>
            </a:r>
            <a:r>
              <a:rPr lang="fr-FR" dirty="0" smtClean="0"/>
              <a:t>) Protection des installations électriques</a:t>
            </a:r>
            <a:br>
              <a:rPr lang="fr-FR" dirty="0" smtClean="0"/>
            </a:br>
            <a:r>
              <a:rPr lang="fr-FR" dirty="0" smtClean="0"/>
              <a:t>421) Dangers du courant EDF pour les installations et les appareils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574364" y="226817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Causes d’accidents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344032" y="4220956"/>
            <a:ext cx="223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Surcharge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3260357" y="5112981"/>
            <a:ext cx="2342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Court-circuit</a:t>
            </a:r>
            <a:endParaRPr lang="fr-FR" sz="2800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85746" y="3520377"/>
            <a:ext cx="194922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1691680" y="2060848"/>
            <a:ext cx="5328592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543518" y="3520377"/>
            <a:ext cx="17416" cy="1348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909146" y="3501008"/>
            <a:ext cx="194922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102756" y="4220956"/>
            <a:ext cx="2342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Surtension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424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1520" y="836712"/>
            <a:ext cx="87849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 err="1" smtClean="0"/>
              <a:t>Chap</a:t>
            </a:r>
            <a:r>
              <a:rPr lang="fr-FR" sz="6600" dirty="0" smtClean="0"/>
              <a:t> IV</a:t>
            </a:r>
          </a:p>
          <a:p>
            <a:pPr algn="ctr"/>
            <a:r>
              <a:rPr lang="fr-FR" sz="6600" dirty="0" smtClean="0"/>
              <a:t>Protection des personnes et des installations électriques</a:t>
            </a:r>
            <a:endParaRPr lang="fr-FR" sz="6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-71624"/>
            <a:ext cx="9036496" cy="2222368"/>
          </a:xfrm>
        </p:spPr>
        <p:txBody>
          <a:bodyPr>
            <a:noAutofit/>
          </a:bodyPr>
          <a:lstStyle/>
          <a:p>
            <a:r>
              <a:rPr lang="fr-FR" sz="3600" dirty="0" smtClean="0"/>
              <a:t>4</a:t>
            </a:r>
            <a:r>
              <a:rPr lang="fr-FR" sz="3600" dirty="0"/>
              <a:t>2</a:t>
            </a:r>
            <a:r>
              <a:rPr lang="fr-FR" sz="3600" dirty="0" smtClean="0"/>
              <a:t>) Protection des installations électriques</a:t>
            </a:r>
            <a:br>
              <a:rPr lang="fr-FR" sz="3600" dirty="0" smtClean="0"/>
            </a:br>
            <a:r>
              <a:rPr lang="fr-FR" sz="3600" dirty="0" smtClean="0"/>
              <a:t>422) Protections des installations : fusibles, relais de protections (thermique, magnétique, magnéto-thermique)</a:t>
            </a:r>
            <a:endParaRPr lang="fr-FR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37301" t="19192" r="22478" b="38882"/>
          <a:stretch/>
        </p:blipFill>
        <p:spPr bwMode="auto">
          <a:xfrm>
            <a:off x="5436096" y="2696437"/>
            <a:ext cx="3547637" cy="277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ZoneTexte 4"/>
          <p:cNvSpPr txBox="1"/>
          <p:nvPr/>
        </p:nvSpPr>
        <p:spPr>
          <a:xfrm>
            <a:off x="162871" y="2380088"/>
            <a:ext cx="368274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Fusibles (coupe-circuit)</a:t>
            </a:r>
            <a:endParaRPr lang="fr-FR" sz="2800" dirty="0"/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722783" y="3360859"/>
            <a:ext cx="0" cy="11521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771800" y="3161609"/>
            <a:ext cx="0" cy="576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4733908" y="2958680"/>
            <a:ext cx="0" cy="11521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/>
          <p:cNvGrpSpPr/>
          <p:nvPr/>
        </p:nvGrpSpPr>
        <p:grpSpPr>
          <a:xfrm>
            <a:off x="0" y="4698257"/>
            <a:ext cx="1763688" cy="2008630"/>
            <a:chOff x="0" y="4698257"/>
            <a:chExt cx="1763688" cy="2008630"/>
          </a:xfrm>
        </p:grpSpPr>
        <p:sp>
          <p:nvSpPr>
            <p:cNvPr id="6" name="ZoneTexte 5"/>
            <p:cNvSpPr txBox="1"/>
            <p:nvPr/>
          </p:nvSpPr>
          <p:spPr>
            <a:xfrm>
              <a:off x="430591" y="4698257"/>
              <a:ext cx="584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 smtClean="0"/>
                <a:t>gG</a:t>
              </a:r>
              <a:endParaRPr lang="fr-FR" sz="2800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0" y="5321892"/>
              <a:ext cx="17636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Surcharges et courts circuits</a:t>
              </a:r>
              <a:endParaRPr lang="fr-FR" sz="2800" dirty="0"/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1945569" y="3789040"/>
            <a:ext cx="1763688" cy="1961059"/>
            <a:chOff x="1945569" y="3789040"/>
            <a:chExt cx="1763688" cy="1961059"/>
          </a:xfrm>
        </p:grpSpPr>
        <p:sp>
          <p:nvSpPr>
            <p:cNvPr id="10" name="ZoneTexte 9"/>
            <p:cNvSpPr txBox="1"/>
            <p:nvPr/>
          </p:nvSpPr>
          <p:spPr>
            <a:xfrm>
              <a:off x="2383862" y="3789040"/>
              <a:ext cx="775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 smtClean="0"/>
                <a:t>aM</a:t>
              </a:r>
              <a:endParaRPr lang="fr-FR" sz="2800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945569" y="4365104"/>
              <a:ext cx="17636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Moteur</a:t>
              </a:r>
            </a:p>
            <a:p>
              <a:pPr algn="ctr"/>
              <a:r>
                <a:rPr lang="fr-FR" sz="2800" dirty="0" smtClean="0"/>
                <a:t>Courts circuits</a:t>
              </a:r>
              <a:endParaRPr lang="fr-FR" sz="28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3844722" y="4251377"/>
            <a:ext cx="1763688" cy="2379235"/>
            <a:chOff x="3844722" y="4251377"/>
            <a:chExt cx="1763688" cy="2379235"/>
          </a:xfrm>
        </p:grpSpPr>
        <p:sp>
          <p:nvSpPr>
            <p:cNvPr id="11" name="ZoneTexte 10"/>
            <p:cNvSpPr txBox="1"/>
            <p:nvPr/>
          </p:nvSpPr>
          <p:spPr>
            <a:xfrm>
              <a:off x="4345970" y="4251377"/>
              <a:ext cx="7758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/>
                <a:t>aR</a:t>
              </a:r>
              <a:endParaRPr lang="fr-FR" sz="28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3844722" y="4814730"/>
              <a:ext cx="176368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Ultra Rapides</a:t>
              </a:r>
            </a:p>
            <a:p>
              <a:pPr algn="ctr"/>
              <a:r>
                <a:rPr lang="fr-FR" sz="2800" dirty="0" smtClean="0"/>
                <a:t>Courts circuits</a:t>
              </a:r>
              <a:endParaRPr lang="fr-F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8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54504"/>
            <a:ext cx="9036496" cy="2222368"/>
          </a:xfrm>
        </p:spPr>
        <p:txBody>
          <a:bodyPr>
            <a:noAutofit/>
          </a:bodyPr>
          <a:lstStyle/>
          <a:p>
            <a:r>
              <a:rPr lang="fr-FR" sz="3600" dirty="0" smtClean="0"/>
              <a:t>4</a:t>
            </a:r>
            <a:r>
              <a:rPr lang="fr-FR" sz="3600" dirty="0"/>
              <a:t>2</a:t>
            </a:r>
            <a:r>
              <a:rPr lang="fr-FR" sz="3600" dirty="0" smtClean="0"/>
              <a:t>) Protection des installations électriques</a:t>
            </a:r>
            <a:br>
              <a:rPr lang="fr-FR" sz="3600" dirty="0" smtClean="0"/>
            </a:br>
            <a:r>
              <a:rPr lang="fr-FR" sz="3600" dirty="0" smtClean="0"/>
              <a:t>422) Protections des installations : fusibles, relais de protections (thermique, magnétique, magnéto-thermique)</a:t>
            </a:r>
            <a:endParaRPr lang="fr-FR" sz="3600" dirty="0"/>
          </a:p>
        </p:txBody>
      </p:sp>
      <p:pic>
        <p:nvPicPr>
          <p:cNvPr id="534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4" y="3284984"/>
            <a:ext cx="2913279" cy="328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62871" y="2380088"/>
            <a:ext cx="368274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Relais thermique</a:t>
            </a:r>
            <a:endParaRPr lang="fr-FR" sz="2800" dirty="0"/>
          </a:p>
        </p:txBody>
      </p:sp>
      <p:grpSp>
        <p:nvGrpSpPr>
          <p:cNvPr id="11" name="Groupe 10"/>
          <p:cNvGrpSpPr/>
          <p:nvPr/>
        </p:nvGrpSpPr>
        <p:grpSpPr>
          <a:xfrm>
            <a:off x="5184068" y="4955435"/>
            <a:ext cx="3240360" cy="1500841"/>
            <a:chOff x="5184068" y="4955435"/>
            <a:chExt cx="3240360" cy="1500841"/>
          </a:xfrm>
        </p:grpSpPr>
        <p:sp>
          <p:nvSpPr>
            <p:cNvPr id="2" name="ZoneTexte 1"/>
            <p:cNvSpPr txBox="1"/>
            <p:nvPr/>
          </p:nvSpPr>
          <p:spPr>
            <a:xfrm>
              <a:off x="5472100" y="5171459"/>
              <a:ext cx="27363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accent1"/>
                  </a:solidFill>
                </a:rPr>
                <a:t>Protection contre les surcharges</a:t>
              </a:r>
              <a:endParaRPr lang="fr-FR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" name="Ellipse 2"/>
            <p:cNvSpPr/>
            <p:nvPr/>
          </p:nvSpPr>
          <p:spPr>
            <a:xfrm>
              <a:off x="5184068" y="4955435"/>
              <a:ext cx="3240360" cy="15008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sp>
        <p:nvSpPr>
          <p:cNvPr id="7" name="Flèche vers le bas 6"/>
          <p:cNvSpPr/>
          <p:nvPr/>
        </p:nvSpPr>
        <p:spPr>
          <a:xfrm>
            <a:off x="6672109" y="3528963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716016" y="2515397"/>
            <a:ext cx="4176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Déformation du bilame </a:t>
            </a:r>
          </a:p>
          <a:p>
            <a:pPr algn="ctr"/>
            <a:r>
              <a:rPr lang="fr-FR" sz="2800" dirty="0" smtClean="0"/>
              <a:t>par la chaleur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4985639" y="3994323"/>
            <a:ext cx="342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Ouverture du  circuit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588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54504"/>
            <a:ext cx="9036496" cy="2222368"/>
          </a:xfrm>
        </p:spPr>
        <p:txBody>
          <a:bodyPr>
            <a:noAutofit/>
          </a:bodyPr>
          <a:lstStyle/>
          <a:p>
            <a:r>
              <a:rPr lang="fr-FR" sz="3600" dirty="0" smtClean="0"/>
              <a:t>4</a:t>
            </a:r>
            <a:r>
              <a:rPr lang="fr-FR" sz="3600" dirty="0"/>
              <a:t>2</a:t>
            </a:r>
            <a:r>
              <a:rPr lang="fr-FR" sz="3600" dirty="0" smtClean="0"/>
              <a:t>) Protection des installations électriques</a:t>
            </a:r>
            <a:br>
              <a:rPr lang="fr-FR" sz="3600" dirty="0" smtClean="0"/>
            </a:br>
            <a:r>
              <a:rPr lang="fr-FR" sz="3600" dirty="0" smtClean="0"/>
              <a:t>422) Protections des installations : fusibles, relais de protections (thermique, magnétique, magnéto-thermique)</a:t>
            </a: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62871" y="2380088"/>
            <a:ext cx="3682746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Disjoncteur magnéto- thermique</a:t>
            </a:r>
            <a:endParaRPr lang="fr-FR" sz="2800" dirty="0"/>
          </a:p>
        </p:txBody>
      </p:sp>
      <p:grpSp>
        <p:nvGrpSpPr>
          <p:cNvPr id="11" name="Groupe 10"/>
          <p:cNvGrpSpPr/>
          <p:nvPr/>
        </p:nvGrpSpPr>
        <p:grpSpPr>
          <a:xfrm>
            <a:off x="4985639" y="4971201"/>
            <a:ext cx="3762825" cy="1741315"/>
            <a:chOff x="4985639" y="4971201"/>
            <a:chExt cx="3546801" cy="1741315"/>
          </a:xfrm>
        </p:grpSpPr>
        <p:sp>
          <p:nvSpPr>
            <p:cNvPr id="2" name="ZoneTexte 1"/>
            <p:cNvSpPr txBox="1"/>
            <p:nvPr/>
          </p:nvSpPr>
          <p:spPr>
            <a:xfrm>
              <a:off x="5472100" y="5171459"/>
              <a:ext cx="273630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accent1"/>
                  </a:solidFill>
                </a:rPr>
                <a:t>Protection contre les surcharges ET les courts circuits</a:t>
              </a:r>
              <a:endParaRPr lang="fr-FR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" name="Ellipse 2"/>
            <p:cNvSpPr/>
            <p:nvPr/>
          </p:nvSpPr>
          <p:spPr>
            <a:xfrm>
              <a:off x="4985639" y="4971201"/>
              <a:ext cx="3546801" cy="17413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sp>
        <p:nvSpPr>
          <p:cNvPr id="7" name="Flèche vers le bas 6"/>
          <p:cNvSpPr/>
          <p:nvPr/>
        </p:nvSpPr>
        <p:spPr>
          <a:xfrm>
            <a:off x="6646918" y="3141607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716016" y="2515397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DEUX dispositifs en UN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985639" y="3754126"/>
            <a:ext cx="3420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Un relais thermique</a:t>
            </a:r>
          </a:p>
          <a:p>
            <a:r>
              <a:rPr lang="fr-FR" sz="2800" dirty="0" smtClean="0"/>
              <a:t>Un relais magnétique</a:t>
            </a:r>
            <a:endParaRPr lang="fr-FR" sz="2800" dirty="0"/>
          </a:p>
        </p:txBody>
      </p:sp>
      <p:pic>
        <p:nvPicPr>
          <p:cNvPr id="535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6" y="3469504"/>
            <a:ext cx="3162049" cy="322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70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55" t="11198" r="20498" b="16927"/>
          <a:stretch/>
        </p:blipFill>
        <p:spPr bwMode="auto">
          <a:xfrm>
            <a:off x="76200" y="404664"/>
            <a:ext cx="8868494" cy="626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Éclair 4"/>
          <p:cNvSpPr/>
          <p:nvPr/>
        </p:nvSpPr>
        <p:spPr>
          <a:xfrm>
            <a:off x="378632" y="1124744"/>
            <a:ext cx="792088" cy="51334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clair 7"/>
          <p:cNvSpPr/>
          <p:nvPr/>
        </p:nvSpPr>
        <p:spPr>
          <a:xfrm>
            <a:off x="3021732" y="4005064"/>
            <a:ext cx="792088" cy="513348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2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008" y="1484784"/>
            <a:ext cx="8928992" cy="2880320"/>
          </a:xfrm>
        </p:spPr>
        <p:txBody>
          <a:bodyPr>
            <a:noAutofit/>
          </a:bodyPr>
          <a:lstStyle/>
          <a:p>
            <a:r>
              <a:rPr lang="fr-FR" sz="1800" dirty="0" smtClean="0"/>
              <a:t>Citer les effets physiologiques du courant électrique sur le corps humain</a:t>
            </a:r>
          </a:p>
          <a:p>
            <a:r>
              <a:rPr lang="fr-FR" sz="1800" dirty="0" smtClean="0"/>
              <a:t>Décrire les différents types de contact directs et indirects</a:t>
            </a:r>
          </a:p>
          <a:p>
            <a:r>
              <a:rPr lang="fr-FR" sz="1800" dirty="0" smtClean="0"/>
              <a:t>Décrire les dispositifs de sécurité des personnes dans le cas des contacts directs</a:t>
            </a:r>
          </a:p>
          <a:p>
            <a:r>
              <a:rPr lang="fr-FR" sz="1800" dirty="0" smtClean="0"/>
              <a:t>Décrire et expliquer les dispositifs de sécurité des personnes dans le cas de contacts indirects</a:t>
            </a:r>
          </a:p>
          <a:p>
            <a:r>
              <a:rPr lang="fr-FR" sz="1800" dirty="0" smtClean="0"/>
              <a:t>Définir la notion d’habilitation électrique</a:t>
            </a:r>
          </a:p>
          <a:p>
            <a:r>
              <a:rPr lang="fr-FR" sz="1800" dirty="0" smtClean="0"/>
              <a:t>Citer les effets dangereux du courant électrique pour une installation</a:t>
            </a:r>
          </a:p>
          <a:p>
            <a:r>
              <a:rPr lang="fr-FR" sz="1800" dirty="0" smtClean="0"/>
              <a:t>Décrire  et expliquer les différents types de protection des installations</a:t>
            </a:r>
          </a:p>
        </p:txBody>
      </p:sp>
    </p:spTree>
    <p:extLst>
      <p:ext uri="{BB962C8B-B14F-4D97-AF65-F5344CB8AC3E}">
        <p14:creationId xmlns:p14="http://schemas.microsoft.com/office/powerpoint/2010/main" val="2332987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136810"/>
            <a:ext cx="8435280" cy="1872208"/>
          </a:xfrm>
        </p:spPr>
        <p:txBody>
          <a:bodyPr>
            <a:normAutofit fontScale="90000"/>
          </a:bodyPr>
          <a:lstStyle/>
          <a:p>
            <a:r>
              <a:rPr lang="fr-FR" dirty="0"/>
              <a:t>4</a:t>
            </a:r>
            <a:r>
              <a:rPr lang="fr-FR" dirty="0" smtClean="0"/>
              <a:t>1) Protection des personnes</a:t>
            </a:r>
            <a:br>
              <a:rPr lang="fr-FR" dirty="0" smtClean="0"/>
            </a:br>
            <a:r>
              <a:rPr lang="fr-FR" dirty="0" smtClean="0"/>
              <a:t>411)Danger du courant EDF pour l’utilisateur. Effets physiologiques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7544" y="3842752"/>
            <a:ext cx="8424936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fr-FR" sz="2800" dirty="0" smtClean="0"/>
              <a:t>Le corps humain conduit l’électricité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Sa résistance  = f(tension appliquée, fréquence, humidité)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Donnée par la loi d’OHM : </a:t>
            </a:r>
            <a:r>
              <a:rPr lang="fr-FR" sz="2800" dirty="0" smtClean="0">
                <a:solidFill>
                  <a:srgbClr val="FF0000"/>
                </a:solidFill>
              </a:rPr>
              <a:t>U = RI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Danger      avec durée de passage du courant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/>
          </a:p>
        </p:txBody>
      </p:sp>
      <p:cxnSp>
        <p:nvCxnSpPr>
          <p:cNvPr id="24" name="Connecteur droit avec flèche 23"/>
          <p:cNvCxnSpPr/>
          <p:nvPr/>
        </p:nvCxnSpPr>
        <p:spPr>
          <a:xfrm flipV="1">
            <a:off x="2195736" y="5805264"/>
            <a:ext cx="360040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15" t="22401" r="52651" b="59499"/>
          <a:stretch/>
        </p:blipFill>
        <p:spPr bwMode="auto">
          <a:xfrm>
            <a:off x="3635897" y="1944511"/>
            <a:ext cx="1384536" cy="18456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89512"/>
            <a:ext cx="8435280" cy="1872208"/>
          </a:xfrm>
        </p:spPr>
        <p:txBody>
          <a:bodyPr>
            <a:normAutofit fontScale="90000"/>
          </a:bodyPr>
          <a:lstStyle/>
          <a:p>
            <a:r>
              <a:rPr lang="fr-FR" dirty="0"/>
              <a:t>4</a:t>
            </a:r>
            <a:r>
              <a:rPr lang="fr-FR" dirty="0" smtClean="0"/>
              <a:t>1) Protection des personnes</a:t>
            </a:r>
            <a:br>
              <a:rPr lang="fr-FR" dirty="0" smtClean="0"/>
            </a:br>
            <a:r>
              <a:rPr lang="fr-FR" dirty="0" smtClean="0"/>
              <a:t>411)Danger du courant EDF pour l’utilisateur. Effets physiologiques</a:t>
            </a:r>
            <a:endParaRPr lang="fr-FR" dirty="0"/>
          </a:p>
        </p:txBody>
      </p:sp>
      <p:pic>
        <p:nvPicPr>
          <p:cNvPr id="527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81979"/>
            <a:ext cx="3024336" cy="248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736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0"/>
          <a:stretch/>
        </p:blipFill>
        <p:spPr bwMode="auto">
          <a:xfrm>
            <a:off x="4139951" y="2865056"/>
            <a:ext cx="4805499" cy="198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5536" y="5152634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10 &lt; I &lt; 20 mA</a:t>
            </a:r>
          </a:p>
          <a:p>
            <a:pPr algn="ctr"/>
            <a:r>
              <a:rPr lang="fr-FR" sz="2400" dirty="0" smtClean="0"/>
              <a:t> </a:t>
            </a:r>
            <a:r>
              <a:rPr lang="fr-FR" sz="2400" dirty="0" smtClean="0">
                <a:sym typeface="Symbol"/>
              </a:rPr>
              <a:t> </a:t>
            </a:r>
            <a:r>
              <a:rPr lang="fr-FR" sz="2400" dirty="0" smtClean="0">
                <a:solidFill>
                  <a:srgbClr val="FF0000"/>
                </a:solidFill>
                <a:sym typeface="Symbol"/>
              </a:rPr>
              <a:t>crispation musculaire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86516" y="5694347"/>
            <a:ext cx="3573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25 &lt; I &lt; 30 mA</a:t>
            </a:r>
          </a:p>
          <a:p>
            <a:pPr algn="ctr"/>
            <a:r>
              <a:rPr lang="fr-FR" sz="2400" dirty="0" smtClean="0"/>
              <a:t> </a:t>
            </a:r>
            <a:r>
              <a:rPr lang="fr-FR" sz="2400" dirty="0" smtClean="0">
                <a:sym typeface="Symbol"/>
              </a:rPr>
              <a:t> </a:t>
            </a:r>
            <a:r>
              <a:rPr lang="fr-FR" sz="2400" dirty="0" smtClean="0">
                <a:solidFill>
                  <a:srgbClr val="FF0000"/>
                </a:solidFill>
                <a:sym typeface="Symbol"/>
              </a:rPr>
              <a:t>tétanisation musculaire</a:t>
            </a:r>
            <a:endParaRPr lang="fr-FR" sz="2400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4699622" y="4107461"/>
            <a:ext cx="170500" cy="90541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202187" y="5012875"/>
            <a:ext cx="116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Collage</a:t>
            </a:r>
            <a:endParaRPr lang="fr-FR" sz="2400" dirty="0"/>
          </a:p>
        </p:txBody>
      </p:sp>
      <p:cxnSp>
        <p:nvCxnSpPr>
          <p:cNvPr id="18" name="Connecteur droit avec flèche 17"/>
          <p:cNvCxnSpPr>
            <a:stCxn id="19" idx="0"/>
          </p:cNvCxnSpPr>
          <p:nvPr/>
        </p:nvCxnSpPr>
        <p:spPr>
          <a:xfrm flipV="1">
            <a:off x="7740352" y="3957622"/>
            <a:ext cx="305223" cy="11299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7020272" y="508759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Asphyxie</a:t>
            </a:r>
            <a:endParaRPr lang="fr-FR" sz="2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429962" y="2060848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Chocs électriques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835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89512"/>
            <a:ext cx="8435280" cy="1872208"/>
          </a:xfrm>
        </p:spPr>
        <p:txBody>
          <a:bodyPr>
            <a:normAutofit fontScale="90000"/>
          </a:bodyPr>
          <a:lstStyle/>
          <a:p>
            <a:r>
              <a:rPr lang="fr-FR" dirty="0"/>
              <a:t>4</a:t>
            </a:r>
            <a:r>
              <a:rPr lang="fr-FR" dirty="0" smtClean="0"/>
              <a:t>1) Protection des personnes</a:t>
            </a:r>
            <a:br>
              <a:rPr lang="fr-FR" dirty="0" smtClean="0"/>
            </a:br>
            <a:r>
              <a:rPr lang="fr-FR" dirty="0" smtClean="0"/>
              <a:t>411)Danger du courant EDF pour l’utilisateur. Effets physiologiques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923638" y="5307665"/>
            <a:ext cx="589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 I </a:t>
            </a:r>
            <a:r>
              <a:rPr lang="fr-FR" sz="2400" dirty="0"/>
              <a:t>&gt;</a:t>
            </a:r>
            <a:r>
              <a:rPr lang="fr-FR" sz="2400" dirty="0" smtClean="0"/>
              <a:t> 50 mA</a:t>
            </a:r>
          </a:p>
          <a:p>
            <a:r>
              <a:rPr lang="fr-FR" sz="2400" dirty="0" smtClean="0"/>
              <a:t> </a:t>
            </a:r>
            <a:r>
              <a:rPr lang="fr-FR" sz="2400" dirty="0" smtClean="0">
                <a:sym typeface="Symbol"/>
              </a:rPr>
              <a:t> </a:t>
            </a:r>
            <a:r>
              <a:rPr lang="fr-FR" sz="2400" dirty="0" smtClean="0">
                <a:solidFill>
                  <a:srgbClr val="FF0000"/>
                </a:solidFill>
                <a:sym typeface="Symbol"/>
              </a:rPr>
              <a:t>fibrillation cardiaque   arrêt cardiaque</a:t>
            </a:r>
            <a:endParaRPr lang="fr-FR" sz="2400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4699622" y="3858338"/>
            <a:ext cx="170500" cy="90541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8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92896"/>
            <a:ext cx="3323538" cy="256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55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89512"/>
            <a:ext cx="8435280" cy="1872208"/>
          </a:xfrm>
        </p:spPr>
        <p:txBody>
          <a:bodyPr>
            <a:normAutofit fontScale="90000"/>
          </a:bodyPr>
          <a:lstStyle/>
          <a:p>
            <a:r>
              <a:rPr lang="fr-FR" dirty="0"/>
              <a:t>4</a:t>
            </a:r>
            <a:r>
              <a:rPr lang="fr-FR" dirty="0" smtClean="0"/>
              <a:t>1) Protection des personnes</a:t>
            </a:r>
            <a:br>
              <a:rPr lang="fr-FR" dirty="0" smtClean="0"/>
            </a:br>
            <a:r>
              <a:rPr lang="fr-FR" dirty="0" smtClean="0"/>
              <a:t>411)Danger du courant EDF pour l’utilisateur. Effets physiologiques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923638" y="4941168"/>
            <a:ext cx="5892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 Echauffement du conducteur traversé par un courant électrique</a:t>
            </a:r>
          </a:p>
          <a:p>
            <a:r>
              <a:rPr lang="fr-FR" sz="2400" dirty="0" smtClean="0"/>
              <a:t> </a:t>
            </a:r>
            <a:r>
              <a:rPr lang="fr-FR" sz="2400" dirty="0" smtClean="0">
                <a:sym typeface="Symbol"/>
              </a:rPr>
              <a:t> </a:t>
            </a:r>
            <a:r>
              <a:rPr lang="fr-FR" sz="2400" dirty="0" smtClean="0">
                <a:solidFill>
                  <a:srgbClr val="FF0000"/>
                </a:solidFill>
                <a:sym typeface="Symbol"/>
              </a:rPr>
              <a:t>brûlures  </a:t>
            </a:r>
          </a:p>
          <a:p>
            <a:r>
              <a:rPr lang="fr-FR" sz="2400" dirty="0" smtClean="0">
                <a:solidFill>
                  <a:srgbClr val="FF0000"/>
                </a:solidFill>
                <a:sym typeface="Symbol"/>
              </a:rPr>
              <a:t> </a:t>
            </a:r>
            <a:r>
              <a:rPr lang="fr-FR" sz="2400" dirty="0" smtClean="0">
                <a:sym typeface="Symbol"/>
              </a:rPr>
              <a:t> </a:t>
            </a:r>
            <a:r>
              <a:rPr lang="fr-FR" sz="2400" dirty="0" smtClean="0">
                <a:solidFill>
                  <a:srgbClr val="FF0000"/>
                </a:solidFill>
                <a:sym typeface="Symbol"/>
              </a:rPr>
              <a:t>lésions oculaires </a:t>
            </a:r>
            <a:r>
              <a:rPr lang="fr-FR" sz="2400" dirty="0" smtClean="0">
                <a:sym typeface="Symbol"/>
              </a:rPr>
              <a:t>(arc électrique)</a:t>
            </a:r>
          </a:p>
        </p:txBody>
      </p:sp>
      <p:pic>
        <p:nvPicPr>
          <p:cNvPr id="529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010" y="1988839"/>
            <a:ext cx="3676484" cy="275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55776" y="4437112"/>
            <a:ext cx="720080" cy="305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97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89512"/>
            <a:ext cx="8435280" cy="1872208"/>
          </a:xfrm>
        </p:spPr>
        <p:txBody>
          <a:bodyPr>
            <a:normAutofit fontScale="90000"/>
          </a:bodyPr>
          <a:lstStyle/>
          <a:p>
            <a:r>
              <a:rPr lang="fr-FR" dirty="0"/>
              <a:t>4</a:t>
            </a:r>
            <a:r>
              <a:rPr lang="fr-FR" dirty="0" smtClean="0"/>
              <a:t>1) Protection des personnes</a:t>
            </a:r>
            <a:br>
              <a:rPr lang="fr-FR" dirty="0" smtClean="0"/>
            </a:br>
            <a:r>
              <a:rPr lang="fr-FR" dirty="0" smtClean="0"/>
              <a:t>411)Danger du courant EDF pour l’utilisateur. Effets physiologiques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2574364" y="257314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Causes d’accidents</a:t>
            </a:r>
            <a:endParaRPr lang="fr-FR" sz="2800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463988" y="3825347"/>
            <a:ext cx="1584176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27584" y="5426060"/>
            <a:ext cx="291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directs</a:t>
            </a:r>
            <a:endParaRPr lang="fr-FR" sz="2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564901" y="5426060"/>
            <a:ext cx="3054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indirects</a:t>
            </a:r>
            <a:endParaRPr lang="fr-FR" sz="2800" dirty="0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2650792" y="3825347"/>
            <a:ext cx="1584176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1691680" y="2365818"/>
            <a:ext cx="5328592" cy="1008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6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1872208"/>
          </a:xfrm>
        </p:spPr>
        <p:txBody>
          <a:bodyPr>
            <a:normAutofit/>
          </a:bodyPr>
          <a:lstStyle/>
          <a:p>
            <a:r>
              <a:rPr lang="fr-FR" sz="3600" dirty="0"/>
              <a:t>4</a:t>
            </a:r>
            <a:r>
              <a:rPr lang="fr-FR" sz="3600" dirty="0" smtClean="0"/>
              <a:t>1) Protection des personnes</a:t>
            </a:r>
            <a:br>
              <a:rPr lang="fr-FR" sz="3600" dirty="0" smtClean="0"/>
            </a:br>
            <a:r>
              <a:rPr lang="fr-FR" sz="3600" dirty="0" smtClean="0"/>
              <a:t>411)Danger du courant EDF pour l’utilisateur. Effets physiologiques</a:t>
            </a:r>
            <a:endParaRPr lang="fr-FR" sz="3600" dirty="0"/>
          </a:p>
        </p:txBody>
      </p:sp>
      <p:sp>
        <p:nvSpPr>
          <p:cNvPr id="2" name="ZoneTexte 1"/>
          <p:cNvSpPr txBox="1"/>
          <p:nvPr/>
        </p:nvSpPr>
        <p:spPr>
          <a:xfrm>
            <a:off x="169174" y="2072300"/>
            <a:ext cx="282476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Contacts directs</a:t>
            </a:r>
            <a:endParaRPr lang="fr-FR" sz="2800" dirty="0"/>
          </a:p>
        </p:txBody>
      </p:sp>
      <p:pic>
        <p:nvPicPr>
          <p:cNvPr id="5304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95" t="17673" r="38729" b="36735"/>
          <a:stretch/>
        </p:blipFill>
        <p:spPr bwMode="auto">
          <a:xfrm>
            <a:off x="10260632" y="2286786"/>
            <a:ext cx="5307281" cy="513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24" t="57836" r="37694" b="24707"/>
          <a:stretch/>
        </p:blipFill>
        <p:spPr bwMode="auto">
          <a:xfrm>
            <a:off x="3851920" y="2286786"/>
            <a:ext cx="3725456" cy="431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3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11155</TotalTime>
  <Words>362</Words>
  <Application>Microsoft Office PowerPoint</Application>
  <PresentationFormat>Affichage à l'écran (4:3)</PresentationFormat>
  <Paragraphs>86</Paragraphs>
  <Slides>23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Présentation PowerPoint</vt:lpstr>
      <vt:lpstr>Présentation PowerPoint</vt:lpstr>
      <vt:lpstr>Objectifs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411)Danger du courant EDF pour l’utilisateur. Effets physiologiques</vt:lpstr>
      <vt:lpstr>41) Protection des personnes 412) Protection des personnes : prise de terre, disjoncteur différentiel</vt:lpstr>
      <vt:lpstr>41) Protection des personnes 412) Protection des personnes : prise de terre, disjoncteur différentiel</vt:lpstr>
      <vt:lpstr>41) Protection des personnes 413) Habilitation électrique</vt:lpstr>
      <vt:lpstr>41) Protection des personnes 413) Habilitation électrique</vt:lpstr>
      <vt:lpstr>42) Protection des installations électriques 421) Dangers du courant EDF pour les installations et les appareils</vt:lpstr>
      <vt:lpstr>42) Protection des installations électriques 422) Protections des installations : fusibles, relais de protections (thermique, magnétique, magnéto-thermique)</vt:lpstr>
      <vt:lpstr>42) Protection des installations électriques 422) Protections des installations : fusibles, relais de protections (thermique, magnétique, magnéto-thermique)</vt:lpstr>
      <vt:lpstr>42) Protection des installations électriques 422) Protections des installations : fusibles, relais de protections (thermique, magnétique, magnéto-thermique)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dsarmeo</dc:creator>
  <cp:lastModifiedBy>dsarmeo</cp:lastModifiedBy>
  <cp:revision>698</cp:revision>
  <dcterms:created xsi:type="dcterms:W3CDTF">2012-01-25T07:50:15Z</dcterms:created>
  <dcterms:modified xsi:type="dcterms:W3CDTF">2013-04-15T11:53:13Z</dcterms:modified>
</cp:coreProperties>
</file>